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29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1561818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5" name="Shape 1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6" name="Shape 10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2" name="Shape 1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8" name="Shape 1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GROUND </a:t>
            </a:r>
            <a:r>
              <a:rPr lang="en-US"/>
              <a:t>PENETRATING</a:t>
            </a:r>
            <a:r>
              <a:rPr lang="en-US" sz="4400" b="0" i="0" u="none" strike="noStrike" cap="none">
                <a:solidFill>
                  <a:schemeClr val="dk1"/>
                </a:solidFill>
                <a:latin typeface="Calibri"/>
                <a:ea typeface="Calibri"/>
                <a:cs typeface="Calibri"/>
                <a:sym typeface="Calibri"/>
              </a:rPr>
              <a:t> RADAR</a:t>
            </a:r>
          </a:p>
        </p:txBody>
      </p:sp>
      <p:sp>
        <p:nvSpPr>
          <p:cNvPr id="85" name="Shape 85"/>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SzPct val="25000"/>
              <a:buFont typeface="Arial"/>
              <a:buNone/>
            </a:pPr>
            <a:r>
              <a:rPr lang="en-US" sz="3200" b="0" i="0" u="none" strike="noStrike" cap="none">
                <a:solidFill>
                  <a:srgbClr val="888888"/>
                </a:solidFill>
                <a:latin typeface="Calibri"/>
                <a:ea typeface="Calibri"/>
                <a:cs typeface="Calibri"/>
                <a:sym typeface="Calibri"/>
              </a:rPr>
              <a:t>Team members: Tangee Beverly and Anissa Norman</a:t>
            </a:r>
          </a:p>
          <a:p>
            <a:pPr marL="0" marR="0" lvl="0" indent="0" algn="ctr" rtl="0">
              <a:spcBef>
                <a:spcPts val="640"/>
              </a:spcBef>
              <a:buClr>
                <a:srgbClr val="888888"/>
              </a:buClr>
              <a:buSzPct val="25000"/>
              <a:buFont typeface="Arial"/>
              <a:buNone/>
            </a:pPr>
            <a:r>
              <a:rPr lang="en-US" sz="3200" b="0" i="0" u="none" strike="noStrike" cap="none">
                <a:solidFill>
                  <a:srgbClr val="888888"/>
                </a:solidFill>
                <a:latin typeface="Calibri"/>
                <a:ea typeface="Calibri"/>
                <a:cs typeface="Calibri"/>
                <a:sym typeface="Calibri"/>
              </a:rPr>
              <a:t>Mentor: Derek Morris  and Austin Ivins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Methodology </a:t>
            </a:r>
          </a:p>
        </p:txBody>
      </p:sp>
      <p:sp>
        <p:nvSpPr>
          <p:cNvPr id="144" name="Shape 14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lvl="0" indent="-69850" rtl="0">
              <a:lnSpc>
                <a:spcPct val="115000"/>
              </a:lnSpc>
              <a:spcBef>
                <a:spcPts val="0"/>
              </a:spcBef>
              <a:buClr>
                <a:schemeClr val="dk1"/>
              </a:buClr>
              <a:buSzPct val="61111"/>
              <a:buFont typeface="Arial"/>
              <a:buNone/>
            </a:pPr>
            <a:r>
              <a:rPr lang="en-US" sz="1800">
                <a:latin typeface="Times New Roman"/>
                <a:ea typeface="Times New Roman"/>
                <a:cs typeface="Times New Roman"/>
                <a:sym typeface="Times New Roman"/>
              </a:rPr>
              <a:t>To ensure accurate data collection the grid needs to be  square so we first laid out a triangle with the Pythagorean theorem. After establishing the grid the system requires a soil type input, at the time of data collection the soil was a mix of silt (moist) and Clay(dry) which was input into the system as type 2 soil. Once all inputs were selected for data collection the system was ready to begin collection.</a:t>
            </a:r>
          </a:p>
          <a:p>
            <a:pPr marL="0" lvl="0" indent="106045" rtl="0">
              <a:lnSpc>
                <a:spcPct val="115000"/>
              </a:lnSpc>
              <a:spcBef>
                <a:spcPts val="0"/>
              </a:spcBef>
              <a:buClr>
                <a:schemeClr val="dk1"/>
              </a:buClr>
              <a:buSzPct val="61111"/>
              <a:buFont typeface="Arial"/>
              <a:buNone/>
            </a:pPr>
            <a:endParaRPr sz="18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a:stretch/>
        </p:blipFill>
        <p:spPr>
          <a:xfrm>
            <a:off x="152400" y="312933"/>
            <a:ext cx="3951555" cy="2963666"/>
          </a:xfrm>
          <a:prstGeom prst="rect">
            <a:avLst/>
          </a:prstGeom>
          <a:noFill/>
          <a:ln>
            <a:noFill/>
          </a:ln>
        </p:spPr>
      </p:pic>
      <p:pic>
        <p:nvPicPr>
          <p:cNvPr id="150" name="Shape 150"/>
          <p:cNvPicPr preferRelativeResize="0"/>
          <p:nvPr/>
        </p:nvPicPr>
        <p:blipFill rotWithShape="1">
          <a:blip r:embed="rId4">
            <a:alphaModFix/>
          </a:blip>
          <a:srcRect/>
          <a:stretch/>
        </p:blipFill>
        <p:spPr>
          <a:xfrm>
            <a:off x="4838700" y="309415"/>
            <a:ext cx="3482144" cy="2611608"/>
          </a:xfrm>
          <a:prstGeom prst="rect">
            <a:avLst/>
          </a:prstGeom>
          <a:noFill/>
          <a:ln>
            <a:noFill/>
          </a:ln>
        </p:spPr>
      </p:pic>
      <p:pic>
        <p:nvPicPr>
          <p:cNvPr id="151" name="Shape 151"/>
          <p:cNvPicPr preferRelativeResize="0"/>
          <p:nvPr/>
        </p:nvPicPr>
        <p:blipFill rotWithShape="1">
          <a:blip r:embed="rId5">
            <a:alphaModFix/>
          </a:blip>
          <a:srcRect/>
          <a:stretch/>
        </p:blipFill>
        <p:spPr>
          <a:xfrm>
            <a:off x="381000" y="4057650"/>
            <a:ext cx="3581399" cy="2686049"/>
          </a:xfrm>
          <a:prstGeom prst="rect">
            <a:avLst/>
          </a:prstGeom>
          <a:noFill/>
          <a:ln>
            <a:noFill/>
          </a:ln>
        </p:spPr>
      </p:pic>
      <p:pic>
        <p:nvPicPr>
          <p:cNvPr id="152" name="Shape 152"/>
          <p:cNvPicPr preferRelativeResize="0"/>
          <p:nvPr/>
        </p:nvPicPr>
        <p:blipFill rotWithShape="1">
          <a:blip r:embed="rId6">
            <a:alphaModFix/>
          </a:blip>
          <a:srcRect/>
          <a:stretch/>
        </p:blipFill>
        <p:spPr>
          <a:xfrm>
            <a:off x="4838700" y="4057650"/>
            <a:ext cx="3733800" cy="2800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363414" y="247588"/>
            <a:ext cx="4002616" cy="3001963"/>
          </a:xfrm>
          <a:prstGeom prst="rect">
            <a:avLst/>
          </a:prstGeom>
          <a:noFill/>
          <a:ln>
            <a:noFill/>
          </a:ln>
        </p:spPr>
      </p:pic>
      <p:pic>
        <p:nvPicPr>
          <p:cNvPr id="158" name="Shape 158"/>
          <p:cNvPicPr preferRelativeResize="0"/>
          <p:nvPr/>
        </p:nvPicPr>
        <p:blipFill rotWithShape="1">
          <a:blip r:embed="rId4">
            <a:alphaModFix/>
          </a:blip>
          <a:srcRect/>
          <a:stretch/>
        </p:blipFill>
        <p:spPr>
          <a:xfrm>
            <a:off x="4683532" y="3533492"/>
            <a:ext cx="4054083" cy="3040562"/>
          </a:xfrm>
          <a:prstGeom prst="rect">
            <a:avLst/>
          </a:prstGeom>
          <a:noFill/>
          <a:ln>
            <a:noFill/>
          </a:ln>
        </p:spPr>
      </p:pic>
      <p:pic>
        <p:nvPicPr>
          <p:cNvPr id="159" name="Shape 159"/>
          <p:cNvPicPr preferRelativeResize="0"/>
          <p:nvPr/>
        </p:nvPicPr>
        <p:blipFill rotWithShape="1">
          <a:blip r:embed="rId5">
            <a:alphaModFix/>
          </a:blip>
          <a:srcRect/>
          <a:stretch/>
        </p:blipFill>
        <p:spPr>
          <a:xfrm>
            <a:off x="525666" y="3679275"/>
            <a:ext cx="3665334" cy="2749001"/>
          </a:xfrm>
          <a:prstGeom prst="rect">
            <a:avLst/>
          </a:prstGeom>
          <a:noFill/>
          <a:ln>
            <a:noFill/>
          </a:ln>
        </p:spPr>
      </p:pic>
      <p:pic>
        <p:nvPicPr>
          <p:cNvPr id="160" name="Shape 160"/>
          <p:cNvPicPr preferRelativeResize="0"/>
          <p:nvPr/>
        </p:nvPicPr>
        <p:blipFill rotWithShape="1">
          <a:blip r:embed="rId6">
            <a:alphaModFix/>
          </a:blip>
          <a:srcRect/>
          <a:stretch/>
        </p:blipFill>
        <p:spPr>
          <a:xfrm>
            <a:off x="4683532" y="361401"/>
            <a:ext cx="3850867" cy="2888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a:picLocks noGrp="1"/>
          </p:cNvPicPr>
          <p:nvPr>
            <p:ph type="body" idx="1"/>
          </p:nvPr>
        </p:nvPicPr>
        <p:blipFill rotWithShape="1">
          <a:blip r:embed="rId3">
            <a:alphaModFix/>
          </a:blip>
          <a:srcRect/>
          <a:stretch/>
        </p:blipFill>
        <p:spPr>
          <a:xfrm>
            <a:off x="304800" y="228600"/>
            <a:ext cx="4104217" cy="3078163"/>
          </a:xfrm>
          <a:prstGeom prst="rect">
            <a:avLst/>
          </a:prstGeom>
          <a:noFill/>
          <a:ln>
            <a:noFill/>
          </a:ln>
        </p:spPr>
      </p:pic>
      <p:pic>
        <p:nvPicPr>
          <p:cNvPr id="166" name="Shape 166"/>
          <p:cNvPicPr preferRelativeResize="0"/>
          <p:nvPr/>
        </p:nvPicPr>
        <p:blipFill rotWithShape="1">
          <a:blip r:embed="rId4">
            <a:alphaModFix/>
          </a:blip>
          <a:srcRect/>
          <a:stretch/>
        </p:blipFill>
        <p:spPr>
          <a:xfrm>
            <a:off x="4760742" y="3505200"/>
            <a:ext cx="4190999" cy="3143249"/>
          </a:xfrm>
          <a:prstGeom prst="rect">
            <a:avLst/>
          </a:prstGeom>
          <a:noFill/>
          <a:ln>
            <a:noFill/>
          </a:ln>
        </p:spPr>
      </p:pic>
      <p:pic>
        <p:nvPicPr>
          <p:cNvPr id="167" name="Shape 167"/>
          <p:cNvPicPr preferRelativeResize="0"/>
          <p:nvPr/>
        </p:nvPicPr>
        <p:blipFill rotWithShape="1">
          <a:blip r:embed="rId5">
            <a:alphaModFix/>
          </a:blip>
          <a:srcRect/>
          <a:stretch/>
        </p:blipFill>
        <p:spPr>
          <a:xfrm>
            <a:off x="5181600" y="228600"/>
            <a:ext cx="3733800" cy="2800349"/>
          </a:xfrm>
          <a:prstGeom prst="rect">
            <a:avLst/>
          </a:prstGeom>
          <a:noFill/>
          <a:ln>
            <a:noFill/>
          </a:ln>
        </p:spPr>
      </p:pic>
      <p:pic>
        <p:nvPicPr>
          <p:cNvPr id="168" name="Shape 168"/>
          <p:cNvPicPr preferRelativeResize="0"/>
          <p:nvPr/>
        </p:nvPicPr>
        <p:blipFill rotWithShape="1">
          <a:blip r:embed="rId6">
            <a:alphaModFix/>
          </a:blip>
          <a:srcRect/>
          <a:stretch/>
        </p:blipFill>
        <p:spPr>
          <a:xfrm>
            <a:off x="685800" y="3743325"/>
            <a:ext cx="3556000" cy="2666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Results</a:t>
            </a:r>
          </a:p>
        </p:txBody>
      </p:sp>
      <p:sp>
        <p:nvSpPr>
          <p:cNvPr id="174" name="Shape 17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indent="0">
              <a:spcBef>
                <a:spcPts val="0"/>
              </a:spcBef>
              <a:buSzPct val="25000"/>
              <a:buNone/>
            </a:pPr>
            <a:r>
              <a:rPr lang="en-US" sz="1800" dirty="0">
                <a:latin typeface="Times New Roman"/>
                <a:ea typeface="Times New Roman"/>
                <a:cs typeface="Times New Roman"/>
                <a:sym typeface="Times New Roman"/>
              </a:rPr>
              <a:t>After completing 20 scans along the collection area, the team documented and saved the transects. From there we pulled the data from GPR and saved it to jump drive. The images we collected were uploaded a laptop with windows 7 and the </a:t>
            </a:r>
            <a:r>
              <a:rPr lang="en-US" sz="1800" dirty="0" err="1">
                <a:latin typeface="Times New Roman"/>
                <a:ea typeface="Times New Roman"/>
                <a:cs typeface="Times New Roman"/>
                <a:sym typeface="Times New Roman"/>
              </a:rPr>
              <a:t>Radan</a:t>
            </a:r>
            <a:r>
              <a:rPr lang="en-US" sz="1800" dirty="0">
                <a:latin typeface="Times New Roman"/>
                <a:ea typeface="Times New Roman"/>
                <a:cs typeface="Times New Roman"/>
                <a:sym typeface="Times New Roman"/>
              </a:rPr>
              <a:t> program in order to create 3D images</a:t>
            </a:r>
            <a:r>
              <a:rPr lang="en-US" sz="1800" dirty="0" smtClean="0">
                <a:latin typeface="Times New Roman"/>
                <a:ea typeface="Times New Roman"/>
                <a:cs typeface="Times New Roman"/>
                <a:sym typeface="Times New Roman"/>
              </a:rPr>
              <a:t>.</a:t>
            </a:r>
            <a:r>
              <a:rPr lang="en-US" sz="1800" dirty="0"/>
              <a:t> Unfortunately, there </a:t>
            </a:r>
            <a:r>
              <a:rPr lang="en-US" sz="1800" dirty="0" smtClean="0"/>
              <a:t>was </a:t>
            </a:r>
            <a:r>
              <a:rPr lang="en-US" sz="1800" dirty="0"/>
              <a:t>a malfunction with the system prevented for the research team to create a 3D image. </a:t>
            </a:r>
            <a:r>
              <a:rPr lang="en-US" sz="1800" dirty="0" smtClean="0">
                <a:latin typeface="Times New Roman"/>
                <a:ea typeface="Times New Roman"/>
                <a:cs typeface="Times New Roman"/>
                <a:sym typeface="Times New Roman"/>
              </a:rPr>
              <a:t>Using </a:t>
            </a:r>
            <a:r>
              <a:rPr lang="en-US" sz="1800" dirty="0">
                <a:latin typeface="Times New Roman"/>
                <a:ea typeface="Times New Roman"/>
                <a:cs typeface="Times New Roman"/>
                <a:sym typeface="Times New Roman"/>
              </a:rPr>
              <a:t>various color tables, we were able to highlight abnormalities in the soil which we believed to be objects beneath the surface. However without exact blueprints of the location or excavation it difficult to say exactly what the system found.</a:t>
            </a:r>
            <a:r>
              <a:rPr lang="en-US" sz="1800" i="0" u="none" strike="noStrike" cap="none" dirty="0">
                <a:solidFill>
                  <a:schemeClr val="dk1"/>
                </a:solidFill>
                <a:latin typeface="Times New Roman"/>
                <a:ea typeface="Times New Roman"/>
                <a:cs typeface="Times New Roman"/>
                <a:sym typeface="Times New Roman"/>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Future Work</a:t>
            </a:r>
          </a:p>
        </p:txBody>
      </p:sp>
      <p:sp>
        <p:nvSpPr>
          <p:cNvPr id="180" name="Shape 18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indent="0">
              <a:spcBef>
                <a:spcPts val="0"/>
              </a:spcBef>
              <a:buNone/>
            </a:pPr>
            <a:r>
              <a:rPr lang="en-US" sz="2400" dirty="0">
                <a:latin typeface="Times New Roman"/>
                <a:ea typeface="Times New Roman"/>
                <a:cs typeface="Times New Roman"/>
                <a:sym typeface="Times New Roman"/>
              </a:rPr>
              <a:t>In future studies the team agreed it would be more beneficial to scan an area the team had permission to excavate in order to confirm or deny the readings the system generated.</a:t>
            </a:r>
            <a:r>
              <a:rPr lang="en-US" sz="2400" i="0" u="none" strike="noStrike" cap="none" dirty="0">
                <a:solidFill>
                  <a:schemeClr val="dk1"/>
                </a:solidFill>
                <a:latin typeface="Times New Roman"/>
                <a:ea typeface="Times New Roman"/>
                <a:cs typeface="Times New Roman"/>
                <a:sym typeface="Times New Roman"/>
              </a:rPr>
              <a:t> </a:t>
            </a:r>
            <a:r>
              <a:rPr lang="en-US" sz="2400"/>
              <a:t>Next time, created a 3D image of what is underneath the ground. </a:t>
            </a:r>
          </a:p>
          <a:p>
            <a:pPr marL="0" marR="0" lvl="0" indent="0" algn="l" rtl="0">
              <a:spcBef>
                <a:spcPts val="0"/>
              </a:spcBef>
              <a:buNone/>
            </a:pPr>
            <a:endParaRPr lang="en-US" sz="240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Acknowledgments </a:t>
            </a:r>
          </a:p>
        </p:txBody>
      </p:sp>
      <p:sp>
        <p:nvSpPr>
          <p:cNvPr id="186" name="Shape 18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lvl="0" indent="113029" algn="just" rtl="0">
              <a:lnSpc>
                <a:spcPct val="95000"/>
              </a:lnSpc>
              <a:spcBef>
                <a:spcPts val="0"/>
              </a:spcBef>
              <a:spcAft>
                <a:spcPts val="600"/>
              </a:spcAft>
              <a:buClr>
                <a:schemeClr val="dk1"/>
              </a:buClr>
              <a:buSzPct val="45833"/>
              <a:buFont typeface="Arial"/>
              <a:buNone/>
            </a:pPr>
            <a:r>
              <a:rPr lang="en-US" sz="2400">
                <a:latin typeface="Times New Roman"/>
                <a:ea typeface="Times New Roman"/>
                <a:cs typeface="Times New Roman"/>
                <a:sym typeface="Times New Roman"/>
              </a:rPr>
              <a:t>The team would like to recognize Dr. Linda Hayden for her continued efforts in the CERSER organization and Mr. Clay Swindell for his consult on various GPR methods and practices.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Questions?</a:t>
            </a:r>
          </a:p>
        </p:txBody>
      </p:sp>
      <p:pic>
        <p:nvPicPr>
          <p:cNvPr id="192" name="Shape 192"/>
          <p:cNvPicPr preferRelativeResize="0"/>
          <p:nvPr/>
        </p:nvPicPr>
        <p:blipFill rotWithShape="1">
          <a:blip r:embed="rId3">
            <a:alphaModFix/>
          </a:blip>
          <a:srcRect/>
          <a:stretch/>
        </p:blipFill>
        <p:spPr>
          <a:xfrm>
            <a:off x="1600200" y="1905000"/>
            <a:ext cx="5486399" cy="411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Abstract </a:t>
            </a:r>
          </a:p>
        </p:txBody>
      </p:sp>
      <p:sp>
        <p:nvSpPr>
          <p:cNvPr id="91" name="Shape 9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lvl="0" indent="0" rtl="0">
              <a:spcBef>
                <a:spcPts val="0"/>
              </a:spcBef>
              <a:buNone/>
            </a:pPr>
            <a:r>
              <a:rPr lang="en-US" sz="1800">
                <a:latin typeface="Times New Roman"/>
                <a:ea typeface="Times New Roman"/>
                <a:cs typeface="Times New Roman"/>
                <a:sym typeface="Times New Roman"/>
              </a:rPr>
              <a:t>Ground Penetrating Radar (GPR) uses pulses of radar and reflected singles to collect images of the subsurfaces. These images return to the receiver and store data on digital media. The computer can measure the time it takes for the signal to reach object/target and return back again. These are reflected signals are interpreted by the system and then displayed on the GPRs LCD screen. The purpose of this research was to gain a better understanding of the uses and methods involving ground penetrating radar, and to experience the situations in which GPR can be a useful and effective tool. For the data analysis part of the GPR it is important to know that the waves travel through various materials including soil, concrete, and debris, etc. All of these things have different dielectric and conductive properties that affect the GPR waves and the way that the data is interpreted. For the data that is shown on the GPR LCD screen, it takes someone with good field experience to interpret them and determine what was found. One most important question ask about the GPR is how deep can the signals go? When it comes to GPR the depth range can be determined depending on the subsurface material and the frequency of the GPR antenna.</a:t>
            </a:r>
          </a:p>
          <a:p>
            <a:pPr marL="0" lvl="0" indent="0" algn="just" rtl="0">
              <a:spcBef>
                <a:spcPts val="0"/>
              </a:spcBef>
              <a:spcAft>
                <a:spcPts val="1000"/>
              </a:spcAft>
              <a:buNone/>
            </a:pPr>
            <a:endParaRPr sz="1000" b="1">
              <a:latin typeface="Times New Roman"/>
              <a:ea typeface="Times New Roman"/>
              <a:cs typeface="Times New Roman"/>
              <a:sym typeface="Times New Roman"/>
            </a:endParaRPr>
          </a:p>
          <a:p>
            <a:pPr marL="0" marR="0" lvl="0" indent="0" algn="l" rtl="0">
              <a:spcBef>
                <a:spcPts val="0"/>
              </a:spcBef>
              <a:spcAft>
                <a:spcPts val="0"/>
              </a:spcAft>
              <a:buNone/>
            </a:pPr>
            <a:endParaRP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Objective</a:t>
            </a:r>
          </a:p>
        </p:txBody>
      </p:sp>
      <p:sp>
        <p:nvSpPr>
          <p:cNvPr id="97" name="Shape 9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106045" rtl="0">
              <a:spcBef>
                <a:spcPts val="0"/>
              </a:spcBef>
              <a:buClr>
                <a:schemeClr val="dk1"/>
              </a:buClr>
              <a:buSzPct val="61111"/>
              <a:buFont typeface="Arial"/>
              <a:buNone/>
            </a:pPr>
            <a:r>
              <a:rPr lang="en-US" sz="1800">
                <a:latin typeface="Times New Roman"/>
                <a:ea typeface="Times New Roman"/>
                <a:cs typeface="Times New Roman"/>
                <a:sym typeface="Times New Roman"/>
              </a:rPr>
              <a:t>The goal of this research was to become experienced in the methods and practices involved with ground penetrating radar, and to gain a better understanding of the situations in which GPR can be a useful and effective tool. Operating the system in front of the Dixon Hall building also presented a great opportunity to examine features that may lie beneath the ground between the building and the parking lot. </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Area of Interest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In front of Dixon Hall, Elizabeth City  </a:t>
            </a:r>
          </a:p>
        </p:txBody>
      </p:sp>
      <p:sp>
        <p:nvSpPr>
          <p:cNvPr id="103" name="Shape 10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 Elizabeth City State University, in front of Dixon hall </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Between the building and parking lot was used to collect data. </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The purpose of the area was due to the likelihood of finding power lines and water mains between the road and building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In front of Dixon Hall </a:t>
            </a:r>
          </a:p>
        </p:txBody>
      </p:sp>
      <p:pic>
        <p:nvPicPr>
          <p:cNvPr id="109" name="Shape 109" descr="IMG_2682.JPG"/>
          <p:cNvPicPr preferRelativeResize="0"/>
          <p:nvPr/>
        </p:nvPicPr>
        <p:blipFill>
          <a:blip r:embed="rId3">
            <a:alphaModFix/>
          </a:blip>
          <a:stretch>
            <a:fillRect/>
          </a:stretch>
        </p:blipFill>
        <p:spPr>
          <a:xfrm>
            <a:off x="1015999" y="1417649"/>
            <a:ext cx="6942674" cy="5207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Equipment </a:t>
            </a:r>
          </a:p>
        </p:txBody>
      </p:sp>
      <p:sp>
        <p:nvSpPr>
          <p:cNvPr id="115" name="Shape 11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lvl="0" indent="0" rtl="0">
              <a:spcBef>
                <a:spcPts val="0"/>
              </a:spcBef>
              <a:buNone/>
            </a:pPr>
            <a:r>
              <a:rPr lang="en-US" sz="1800">
                <a:latin typeface="Times New Roman"/>
                <a:ea typeface="Times New Roman"/>
                <a:cs typeface="Times New Roman"/>
                <a:sym typeface="Times New Roman"/>
              </a:rPr>
              <a:t>The SIR 3000 is a small, lightweight system designed for single-user operation. This product provides the essential features and flexibility that experienced GPR users require, as well as simplified, application-specific user interfaces for inexperienced GPR users.</a:t>
            </a:r>
          </a:p>
          <a:p>
            <a:pPr marL="0" lvl="0" indent="0" rtl="0">
              <a:spcBef>
                <a:spcPts val="0"/>
              </a:spcBef>
              <a:buNone/>
            </a:pPr>
            <a:endParaRPr sz="1800">
              <a:latin typeface="Times New Roman"/>
              <a:ea typeface="Times New Roman"/>
              <a:cs typeface="Times New Roman"/>
              <a:sym typeface="Times New Roman"/>
            </a:endParaRPr>
          </a:p>
          <a:p>
            <a:pPr marL="0" lvl="0" indent="0" rtl="0">
              <a:spcBef>
                <a:spcPts val="0"/>
              </a:spcBef>
              <a:buNone/>
            </a:pPr>
            <a:endParaRPr sz="1800">
              <a:latin typeface="Times New Roman"/>
              <a:ea typeface="Times New Roman"/>
              <a:cs typeface="Times New Roman"/>
              <a:sym typeface="Times New Roman"/>
            </a:endParaRPr>
          </a:p>
          <a:p>
            <a:pPr marL="0" lvl="0" indent="-69850" rtl="0">
              <a:spcBef>
                <a:spcPts val="0"/>
              </a:spcBef>
              <a:buClr>
                <a:schemeClr val="dk1"/>
              </a:buClr>
              <a:buSzPct val="61111"/>
              <a:buFont typeface="Arial"/>
              <a:buNone/>
            </a:pPr>
            <a:r>
              <a:rPr lang="en-US" sz="1800">
                <a:latin typeface="Times New Roman"/>
                <a:ea typeface="Times New Roman"/>
                <a:cs typeface="Times New Roman"/>
                <a:sym typeface="Times New Roman"/>
              </a:rPr>
              <a:t>The SIR 3000 incorporates advanced signal processing and display capability for ‘in-the-field’ 3D imaging. Unlike other data acquisition products on the market, the SIR 3000 is interchangeable with all GSSI antennas, making it an affordable and flexible option for multi-application users. </a:t>
            </a:r>
          </a:p>
          <a:p>
            <a:pPr marL="0" marR="0" lvl="0" indent="0" algn="l" rtl="0">
              <a:lnSpc>
                <a:spcPct val="100000"/>
              </a:lnSpc>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How deep can the signals go?</a:t>
            </a:r>
          </a:p>
        </p:txBody>
      </p:sp>
      <p:sp>
        <p:nvSpPr>
          <p:cNvPr id="121" name="Shape 12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lvl="0" indent="0" rtl="0">
              <a:spcBef>
                <a:spcPts val="0"/>
              </a:spcBef>
              <a:buNone/>
            </a:pPr>
            <a:r>
              <a:rPr lang="en-US" sz="1800">
                <a:latin typeface="Times New Roman"/>
                <a:ea typeface="Times New Roman"/>
                <a:cs typeface="Times New Roman"/>
                <a:sym typeface="Times New Roman"/>
              </a:rPr>
              <a:t>GPR the depth range can be determined depending on the subsurface material and the frequency of the GPR antenna. For locating materials in the concrete higher frequency GPR is used because those objects require higher resolution. This higher frequency is at 1000 MHz. when the frequency is this high it will give a high-resolution detail for depth of approximately 24 inches. For applications that require deeper penetration into the ground a lower frequency will be needed which ranges from about 12.5 to 500 MHz depending on the subsurface material. but for all subsurfaces depth range can be a few inches to thousands of feet.</a:t>
            </a:r>
          </a:p>
          <a:p>
            <a:pPr marL="0" lvl="0" indent="-69850" rtl="0">
              <a:spcBef>
                <a:spcPts val="0"/>
              </a:spcBef>
              <a:buClr>
                <a:schemeClr val="dk1"/>
              </a:buClr>
              <a:buSzPct val="61111"/>
              <a:buFont typeface="Arial"/>
              <a:buNone/>
            </a:pPr>
            <a:endParaRPr sz="1800">
              <a:latin typeface="Times New Roman"/>
              <a:ea typeface="Times New Roman"/>
              <a:cs typeface="Times New Roman"/>
              <a:sym typeface="Times New Roman"/>
            </a:endParaRP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Testing the GPR</a:t>
            </a:r>
          </a:p>
        </p:txBody>
      </p:sp>
      <p:pic>
        <p:nvPicPr>
          <p:cNvPr id="127" name="Shape 127"/>
          <p:cNvPicPr preferRelativeResize="0"/>
          <p:nvPr/>
        </p:nvPicPr>
        <p:blipFill rotWithShape="1">
          <a:blip r:embed="rId3">
            <a:alphaModFix/>
          </a:blip>
          <a:srcRect/>
          <a:stretch/>
        </p:blipFill>
        <p:spPr>
          <a:xfrm>
            <a:off x="5130800" y="4078019"/>
            <a:ext cx="3556000" cy="2666999"/>
          </a:xfrm>
          <a:prstGeom prst="rect">
            <a:avLst/>
          </a:prstGeom>
          <a:noFill/>
          <a:ln>
            <a:noFill/>
          </a:ln>
        </p:spPr>
      </p:pic>
      <p:pic>
        <p:nvPicPr>
          <p:cNvPr id="128" name="Shape 128"/>
          <p:cNvPicPr preferRelativeResize="0"/>
          <p:nvPr/>
        </p:nvPicPr>
        <p:blipFill rotWithShape="1">
          <a:blip r:embed="rId4">
            <a:alphaModFix/>
          </a:blip>
          <a:srcRect/>
          <a:stretch/>
        </p:blipFill>
        <p:spPr>
          <a:xfrm>
            <a:off x="5184907" y="1185923"/>
            <a:ext cx="3556000" cy="2666999"/>
          </a:xfrm>
          <a:prstGeom prst="rect">
            <a:avLst/>
          </a:prstGeom>
          <a:noFill/>
          <a:ln>
            <a:noFill/>
          </a:ln>
        </p:spPr>
      </p:pic>
      <p:pic>
        <p:nvPicPr>
          <p:cNvPr id="129" name="Shape 129"/>
          <p:cNvPicPr preferRelativeResize="0"/>
          <p:nvPr/>
        </p:nvPicPr>
        <p:blipFill rotWithShape="1">
          <a:blip r:embed="rId5">
            <a:alphaModFix/>
          </a:blip>
          <a:srcRect/>
          <a:stretch/>
        </p:blipFill>
        <p:spPr>
          <a:xfrm>
            <a:off x="529085" y="4062571"/>
            <a:ext cx="3727239" cy="2795428"/>
          </a:xfrm>
          <a:prstGeom prst="rect">
            <a:avLst/>
          </a:prstGeom>
          <a:noFill/>
          <a:ln>
            <a:noFill/>
          </a:ln>
        </p:spPr>
      </p:pic>
      <p:pic>
        <p:nvPicPr>
          <p:cNvPr id="130" name="Shape 130"/>
          <p:cNvPicPr preferRelativeResize="0"/>
          <p:nvPr/>
        </p:nvPicPr>
        <p:blipFill rotWithShape="1">
          <a:blip r:embed="rId6">
            <a:alphaModFix/>
          </a:blip>
          <a:srcRect/>
          <a:stretch/>
        </p:blipFill>
        <p:spPr>
          <a:xfrm>
            <a:off x="609600" y="1201162"/>
            <a:ext cx="3646724" cy="27350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a:stretch/>
        </p:blipFill>
        <p:spPr>
          <a:xfrm>
            <a:off x="4775200" y="3737171"/>
            <a:ext cx="3962399" cy="2971799"/>
          </a:xfrm>
          <a:prstGeom prst="rect">
            <a:avLst/>
          </a:prstGeom>
          <a:noFill/>
          <a:ln>
            <a:noFill/>
          </a:ln>
        </p:spPr>
      </p:pic>
      <p:pic>
        <p:nvPicPr>
          <p:cNvPr id="136" name="Shape 136"/>
          <p:cNvPicPr preferRelativeResize="0"/>
          <p:nvPr/>
        </p:nvPicPr>
        <p:blipFill rotWithShape="1">
          <a:blip r:embed="rId4">
            <a:alphaModFix/>
          </a:blip>
          <a:srcRect/>
          <a:stretch/>
        </p:blipFill>
        <p:spPr>
          <a:xfrm>
            <a:off x="529087" y="479756"/>
            <a:ext cx="3966712" cy="2975035"/>
          </a:xfrm>
          <a:prstGeom prst="rect">
            <a:avLst/>
          </a:prstGeom>
          <a:noFill/>
          <a:ln>
            <a:noFill/>
          </a:ln>
        </p:spPr>
      </p:pic>
      <p:pic>
        <p:nvPicPr>
          <p:cNvPr id="137" name="Shape 137"/>
          <p:cNvPicPr preferRelativeResize="0"/>
          <p:nvPr/>
        </p:nvPicPr>
        <p:blipFill rotWithShape="1">
          <a:blip r:embed="rId5">
            <a:alphaModFix/>
          </a:blip>
          <a:srcRect/>
          <a:stretch/>
        </p:blipFill>
        <p:spPr>
          <a:xfrm>
            <a:off x="4688042" y="479754"/>
            <a:ext cx="4049556" cy="3037167"/>
          </a:xfrm>
          <a:prstGeom prst="rect">
            <a:avLst/>
          </a:prstGeom>
          <a:noFill/>
          <a:ln>
            <a:noFill/>
          </a:ln>
        </p:spPr>
      </p:pic>
      <p:pic>
        <p:nvPicPr>
          <p:cNvPr id="138" name="Shape 138"/>
          <p:cNvPicPr preferRelativeResize="0"/>
          <p:nvPr/>
        </p:nvPicPr>
        <p:blipFill rotWithShape="1">
          <a:blip r:embed="rId6">
            <a:alphaModFix/>
          </a:blip>
          <a:srcRect/>
          <a:stretch/>
        </p:blipFill>
        <p:spPr>
          <a:xfrm>
            <a:off x="488350" y="3748894"/>
            <a:ext cx="4048185" cy="303613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884</Words>
  <Application>Microsoft Macintosh PowerPoint</Application>
  <PresentationFormat>On-screen Show (4:3)</PresentationFormat>
  <Paragraphs>30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GROUND PENETRATING RADAR</vt:lpstr>
      <vt:lpstr>Abstract </vt:lpstr>
      <vt:lpstr>Objective</vt:lpstr>
      <vt:lpstr>Area of Interest  In front of Dixon Hall, Elizabeth City  </vt:lpstr>
      <vt:lpstr>In front of Dixon Hall </vt:lpstr>
      <vt:lpstr>Equipment </vt:lpstr>
      <vt:lpstr>How deep can the signals go?</vt:lpstr>
      <vt:lpstr>Testing the GPR</vt:lpstr>
      <vt:lpstr>PowerPoint Presentation</vt:lpstr>
      <vt:lpstr>Methodology </vt:lpstr>
      <vt:lpstr>PowerPoint Presentation</vt:lpstr>
      <vt:lpstr>PowerPoint Presentation</vt:lpstr>
      <vt:lpstr>PowerPoint Presentation</vt:lpstr>
      <vt:lpstr>Results</vt:lpstr>
      <vt:lpstr>Future Work</vt:lpstr>
      <vt:lpstr>Acknowledgments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 PENETRATING RADAR</dc:title>
  <cp:lastModifiedBy>Guest User</cp:lastModifiedBy>
  <cp:revision>2</cp:revision>
  <dcterms:modified xsi:type="dcterms:W3CDTF">2017-04-11T19:36:42Z</dcterms:modified>
</cp:coreProperties>
</file>